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58" r:id="rId4"/>
    <p:sldId id="266" r:id="rId5"/>
    <p:sldId id="265" r:id="rId6"/>
    <p:sldId id="262" r:id="rId7"/>
    <p:sldId id="263" r:id="rId8"/>
    <p:sldId id="264" r:id="rId9"/>
    <p:sldId id="260" r:id="rId10"/>
    <p:sldId id="267" r:id="rId11"/>
    <p:sldId id="261" r:id="rId12"/>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CD04C9B-548F-4FCA-9D45-8DCE21181B2A}" v="12" dt="2023-09-06T15:03:05.942"/>
    <p1510:client id="{6AF1F8A0-01E1-4302-81A8-501346E16119}" v="973" dt="2023-09-06T05:58:00.648"/>
    <p1510:client id="{E905C702-5E16-4539-A84E-618CD1F10D80}" v="37" dt="2023-09-06T15:03:08.5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eg>
</file>

<file path=ppt/media/image4.jpeg>
</file>

<file path=ppt/media/image5.pn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9/6/2023</a:t>
            </a:fld>
            <a:endParaRPr lang="en-US"/>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2963799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9/6/2023</a:t>
            </a:fld>
            <a:endParaRPr lang="en-US"/>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2282209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9/6/2023</a:t>
            </a:fld>
            <a:endParaRPr lang="en-US"/>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17298485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9/6/2023</a:t>
            </a:fld>
            <a:endParaRPr lang="en-US"/>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1189266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9/6/2023</a:t>
            </a:fld>
            <a:endParaRPr lang="en-US"/>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3509721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9/6/2023</a:t>
            </a:fld>
            <a:endParaRPr lang="en-US"/>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3615082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9/6/2023</a:t>
            </a:fld>
            <a:endParaRPr lang="en-US"/>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06105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9/6/2023</a:t>
            </a:fld>
            <a:endParaRPr lang="en-US"/>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314662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9/6/2023</a:t>
            </a:fld>
            <a:endParaRPr lang="en-US"/>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2466291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9/6/2023</a:t>
            </a:fld>
            <a:endParaRPr lang="en-US"/>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79044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9/6/2023</a:t>
            </a:fld>
            <a:endParaRPr lang="en-US"/>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83000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9/6/2023</a:t>
            </a:fld>
            <a:endParaRPr lang="en-US" spc="5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2586870473"/>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8C44F60-FF0A-5DC6-8F87-ACE5FEE01592}"/>
              </a:ext>
            </a:extLst>
          </p:cNvPr>
          <p:cNvPicPr>
            <a:picLocks noChangeAspect="1"/>
          </p:cNvPicPr>
          <p:nvPr/>
        </p:nvPicPr>
        <p:blipFill rotWithShape="1">
          <a:blip r:embed="rId2"/>
          <a:srcRect l="21364" r="18636"/>
          <a:stretch/>
        </p:blipFill>
        <p:spPr>
          <a:xfrm>
            <a:off x="20" y="10"/>
            <a:ext cx="12191980" cy="6857990"/>
          </a:xfrm>
          <a:prstGeom prst="rect">
            <a:avLst/>
          </a:prstGeom>
        </p:spPr>
      </p:pic>
      <p:sp>
        <p:nvSpPr>
          <p:cNvPr id="21" name="Rectangle 20">
            <a:extLst>
              <a:ext uri="{FF2B5EF4-FFF2-40B4-BE49-F238E27FC236}">
                <a16:creationId xmlns:a16="http://schemas.microsoft.com/office/drawing/2014/main" id="{5816E978-1809-4EE5-9DFC-90ECA301A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8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9AFA2C3-8809-50A9-DF93-D7B322DBAC32}"/>
              </a:ext>
            </a:extLst>
          </p:cNvPr>
          <p:cNvSpPr>
            <a:spLocks noGrp="1"/>
          </p:cNvSpPr>
          <p:nvPr>
            <p:ph type="ctrTitle"/>
          </p:nvPr>
        </p:nvSpPr>
        <p:spPr>
          <a:xfrm>
            <a:off x="960120" y="3681454"/>
            <a:ext cx="10268712" cy="1550896"/>
          </a:xfrm>
        </p:spPr>
        <p:txBody>
          <a:bodyPr anchor="b">
            <a:normAutofit/>
          </a:bodyPr>
          <a:lstStyle/>
          <a:p>
            <a:r>
              <a:rPr lang="en-US" sz="4800">
                <a:solidFill>
                  <a:srgbClr val="FFFFFF"/>
                </a:solidFill>
                <a:latin typeface="Franklin Gothic Demi Cond"/>
                <a:ea typeface="+mj-lt"/>
                <a:cs typeface="+mj-lt"/>
              </a:rPr>
              <a:t>Adaptation as urban risk discourse and governance</a:t>
            </a:r>
            <a:endParaRPr lang="en-US"/>
          </a:p>
        </p:txBody>
      </p:sp>
      <p:sp>
        <p:nvSpPr>
          <p:cNvPr id="3" name="Subtítulo 2">
            <a:extLst>
              <a:ext uri="{FF2B5EF4-FFF2-40B4-BE49-F238E27FC236}">
                <a16:creationId xmlns:a16="http://schemas.microsoft.com/office/drawing/2014/main" id="{0A6340BA-6E4E-2AC3-16B4-804E4CBB63A1}"/>
              </a:ext>
            </a:extLst>
          </p:cNvPr>
          <p:cNvSpPr>
            <a:spLocks noGrp="1"/>
          </p:cNvSpPr>
          <p:nvPr>
            <p:ph type="subTitle" idx="1"/>
          </p:nvPr>
        </p:nvSpPr>
        <p:spPr>
          <a:xfrm>
            <a:off x="960120" y="5406886"/>
            <a:ext cx="10268712" cy="628153"/>
          </a:xfrm>
        </p:spPr>
        <p:txBody>
          <a:bodyPr anchor="t">
            <a:normAutofit/>
          </a:bodyPr>
          <a:lstStyle/>
          <a:p>
            <a:pPr>
              <a:lnSpc>
                <a:spcPct val="91000"/>
              </a:lnSpc>
            </a:pPr>
            <a:r>
              <a:rPr lang="es-MX" sz="1200"/>
              <a:t>Emi Hernández Valdés</a:t>
            </a:r>
          </a:p>
          <a:p>
            <a:pPr>
              <a:lnSpc>
                <a:spcPct val="91000"/>
              </a:lnSpc>
            </a:pPr>
            <a:r>
              <a:rPr lang="es-MX" sz="1200"/>
              <a:t>Carolina Martínez Santiago</a:t>
            </a:r>
          </a:p>
        </p:txBody>
      </p:sp>
    </p:spTree>
    <p:extLst>
      <p:ext uri="{BB962C8B-B14F-4D97-AF65-F5344CB8AC3E}">
        <p14:creationId xmlns:p14="http://schemas.microsoft.com/office/powerpoint/2010/main" val="2049626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3DC4EC-92F8-B631-C9C8-84F56D5EBC83}"/>
              </a:ext>
            </a:extLst>
          </p:cNvPr>
          <p:cNvSpPr>
            <a:spLocks noGrp="1"/>
          </p:cNvSpPr>
          <p:nvPr>
            <p:ph type="title"/>
          </p:nvPr>
        </p:nvSpPr>
        <p:spPr/>
        <p:txBody>
          <a:bodyPr/>
          <a:lstStyle/>
          <a:p>
            <a:r>
              <a:rPr lang="es-MX"/>
              <a:t>Conclusiones</a:t>
            </a:r>
          </a:p>
        </p:txBody>
      </p:sp>
      <p:pic>
        <p:nvPicPr>
          <p:cNvPr id="6" name="Picture 5">
            <a:extLst>
              <a:ext uri="{FF2B5EF4-FFF2-40B4-BE49-F238E27FC236}">
                <a16:creationId xmlns:a16="http://schemas.microsoft.com/office/drawing/2014/main" id="{07FEBA88-C882-2934-F144-64B62C23A3EA}"/>
              </a:ext>
            </a:extLst>
          </p:cNvPr>
          <p:cNvPicPr>
            <a:picLocks noChangeAspect="1"/>
          </p:cNvPicPr>
          <p:nvPr/>
        </p:nvPicPr>
        <p:blipFill rotWithShape="1">
          <a:blip r:embed="rId2"/>
          <a:srcRect l="11720" t="24429" r="38965" b="11986"/>
          <a:stretch/>
        </p:blipFill>
        <p:spPr>
          <a:xfrm rot="5400000">
            <a:off x="4190800" y="769444"/>
            <a:ext cx="4412005" cy="7614863"/>
          </a:xfrm>
          <a:prstGeom prst="rect">
            <a:avLst/>
          </a:prstGeom>
        </p:spPr>
      </p:pic>
    </p:spTree>
    <p:extLst>
      <p:ext uri="{BB962C8B-B14F-4D97-AF65-F5344CB8AC3E}">
        <p14:creationId xmlns:p14="http://schemas.microsoft.com/office/powerpoint/2010/main" val="582109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1624A7-5CB6-2443-9D92-AB7A8775F562}"/>
              </a:ext>
            </a:extLst>
          </p:cNvPr>
          <p:cNvSpPr>
            <a:spLocks noGrp="1"/>
          </p:cNvSpPr>
          <p:nvPr>
            <p:ph type="title"/>
          </p:nvPr>
        </p:nvSpPr>
        <p:spPr/>
        <p:txBody>
          <a:bodyPr/>
          <a:lstStyle/>
          <a:p>
            <a:r>
              <a:rPr lang="es-MX"/>
              <a:t>Bibliografía</a:t>
            </a:r>
          </a:p>
        </p:txBody>
      </p:sp>
      <p:sp>
        <p:nvSpPr>
          <p:cNvPr id="3" name="Marcador de contenido 2">
            <a:extLst>
              <a:ext uri="{FF2B5EF4-FFF2-40B4-BE49-F238E27FC236}">
                <a16:creationId xmlns:a16="http://schemas.microsoft.com/office/drawing/2014/main" id="{79E10969-FAF6-EE9C-EE15-5C52E53513AB}"/>
              </a:ext>
            </a:extLst>
          </p:cNvPr>
          <p:cNvSpPr>
            <a:spLocks noGrp="1"/>
          </p:cNvSpPr>
          <p:nvPr>
            <p:ph idx="1"/>
          </p:nvPr>
        </p:nvSpPr>
        <p:spPr/>
        <p:txBody>
          <a:bodyPr vert="horz" lIns="91440" tIns="45720" rIns="91440" bIns="45720" rtlCol="0" anchor="t">
            <a:normAutofit/>
          </a:bodyPr>
          <a:lstStyle/>
          <a:p>
            <a:r>
              <a:rPr lang="en-US" sz="3600">
                <a:ea typeface="+mn-lt"/>
                <a:cs typeface="+mn-lt"/>
              </a:rPr>
              <a:t>Pelling, M. (2011). </a:t>
            </a:r>
            <a:r>
              <a:rPr lang="en-US" sz="3600" i="1">
                <a:ea typeface="+mn-lt"/>
                <a:cs typeface="+mn-lt"/>
              </a:rPr>
              <a:t>7.- Adaptation as urban risk discourse and governance</a:t>
            </a:r>
            <a:r>
              <a:rPr lang="en-US" sz="3600">
                <a:ea typeface="+mn-lt"/>
                <a:cs typeface="+mn-lt"/>
              </a:rPr>
              <a:t>. Adaptation to Climate Change: From Resilience to Transformation. Routledge.</a:t>
            </a:r>
            <a:endParaRPr lang="en-US" sz="3600"/>
          </a:p>
          <a:p>
            <a:endParaRPr lang="es-MX"/>
          </a:p>
        </p:txBody>
      </p:sp>
    </p:spTree>
    <p:extLst>
      <p:ext uri="{BB962C8B-B14F-4D97-AF65-F5344CB8AC3E}">
        <p14:creationId xmlns:p14="http://schemas.microsoft.com/office/powerpoint/2010/main" val="29867462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90" name="Rectangle 1089">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92" name="Rectangle 1091">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4" name="Rectangle 1093">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5364F35-2AD6-2C17-7BFE-40E260E0D279}"/>
              </a:ext>
            </a:extLst>
          </p:cNvPr>
          <p:cNvSpPr>
            <a:spLocks noGrp="1"/>
          </p:cNvSpPr>
          <p:nvPr>
            <p:ph type="title"/>
          </p:nvPr>
        </p:nvSpPr>
        <p:spPr>
          <a:xfrm>
            <a:off x="960438" y="640080"/>
            <a:ext cx="4500737" cy="2194560"/>
          </a:xfrm>
        </p:spPr>
        <p:txBody>
          <a:bodyPr>
            <a:normAutofit/>
          </a:bodyPr>
          <a:lstStyle/>
          <a:p>
            <a:r>
              <a:rPr lang="es-MX" sz="5100"/>
              <a:t>iNTRODUCCIÓN</a:t>
            </a:r>
          </a:p>
        </p:txBody>
      </p:sp>
      <p:sp>
        <p:nvSpPr>
          <p:cNvPr id="3" name="Marcador de contenido 2">
            <a:extLst>
              <a:ext uri="{FF2B5EF4-FFF2-40B4-BE49-F238E27FC236}">
                <a16:creationId xmlns:a16="http://schemas.microsoft.com/office/drawing/2014/main" id="{A088344A-919B-8E30-50C4-80DB0628195B}"/>
              </a:ext>
            </a:extLst>
          </p:cNvPr>
          <p:cNvSpPr>
            <a:spLocks noGrp="1"/>
          </p:cNvSpPr>
          <p:nvPr>
            <p:ph idx="1"/>
          </p:nvPr>
        </p:nvSpPr>
        <p:spPr>
          <a:xfrm>
            <a:off x="960438" y="2916936"/>
            <a:ext cx="4500737" cy="3264408"/>
          </a:xfrm>
        </p:spPr>
        <p:txBody>
          <a:bodyPr anchor="t">
            <a:normAutofit/>
          </a:bodyPr>
          <a:lstStyle/>
          <a:p>
            <a:pPr>
              <a:lnSpc>
                <a:spcPct val="91000"/>
              </a:lnSpc>
            </a:pPr>
            <a:r>
              <a:rPr lang="es-MX" sz="2400">
                <a:solidFill>
                  <a:schemeClr val="bg1"/>
                </a:solidFill>
              </a:rPr>
              <a:t>Este capítulo se centra en casos urbanos en el estado mexicano de Quintana Roo, incluyendo Cancún, Playa del Carmen, Tulum y Mahahual, para demostrar cómo la adaptación al cambio climático interactúa con las normas y prácticas de desarrollo. </a:t>
            </a:r>
          </a:p>
        </p:txBody>
      </p:sp>
      <p:pic>
        <p:nvPicPr>
          <p:cNvPr id="5" name="Picture 4">
            <a:extLst>
              <a:ext uri="{FF2B5EF4-FFF2-40B4-BE49-F238E27FC236}">
                <a16:creationId xmlns:a16="http://schemas.microsoft.com/office/drawing/2014/main" id="{68E3ECE6-B6B0-AE4E-E415-0562F1D7FFB2}"/>
              </a:ext>
            </a:extLst>
          </p:cNvPr>
          <p:cNvPicPr>
            <a:picLocks noChangeAspect="1"/>
          </p:cNvPicPr>
          <p:nvPr/>
        </p:nvPicPr>
        <p:blipFill>
          <a:blip r:embed="rId2"/>
          <a:stretch>
            <a:fillRect/>
          </a:stretch>
        </p:blipFill>
        <p:spPr>
          <a:xfrm>
            <a:off x="7133699" y="380440"/>
            <a:ext cx="4615114" cy="6082744"/>
          </a:xfrm>
          <a:prstGeom prst="rect">
            <a:avLst/>
          </a:prstGeom>
        </p:spPr>
      </p:pic>
    </p:spTree>
    <p:extLst>
      <p:ext uri="{BB962C8B-B14F-4D97-AF65-F5344CB8AC3E}">
        <p14:creationId xmlns:p14="http://schemas.microsoft.com/office/powerpoint/2010/main" val="8004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2" name="Rectangle 2061">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4" name="Rectangle 2063">
            <a:extLst>
              <a:ext uri="{FF2B5EF4-FFF2-40B4-BE49-F238E27FC236}">
                <a16:creationId xmlns:a16="http://schemas.microsoft.com/office/drawing/2014/main" id="{245B42B6-26F8-4E25-839B-FB38F13BEF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79051A8-F578-8C66-E2C6-788018B6090E}"/>
              </a:ext>
            </a:extLst>
          </p:cNvPr>
          <p:cNvSpPr>
            <a:spLocks noGrp="1"/>
          </p:cNvSpPr>
          <p:nvPr>
            <p:ph type="title"/>
          </p:nvPr>
        </p:nvSpPr>
        <p:spPr>
          <a:xfrm>
            <a:off x="960120" y="317814"/>
            <a:ext cx="10268712" cy="1700784"/>
          </a:xfrm>
        </p:spPr>
        <p:txBody>
          <a:bodyPr>
            <a:normAutofit/>
          </a:bodyPr>
          <a:lstStyle/>
          <a:p>
            <a:r>
              <a:rPr lang="es-MX"/>
              <a:t>Políticas y métodos</a:t>
            </a:r>
          </a:p>
        </p:txBody>
      </p:sp>
      <p:pic>
        <p:nvPicPr>
          <p:cNvPr id="2050" name="Picture 2" descr="Consejos para entrevistas. como sacar el máximo de tus oportunidades de  promoción - MúsicoDIY">
            <a:extLst>
              <a:ext uri="{FF2B5EF4-FFF2-40B4-BE49-F238E27FC236}">
                <a16:creationId xmlns:a16="http://schemas.microsoft.com/office/drawing/2014/main" id="{B24DC185-7244-DFAF-12F1-5AD8A772FFD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29776" y="2907808"/>
            <a:ext cx="3307372" cy="3307372"/>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491C55EA-D7E5-1ACA-D13E-CB0FB67F698E}"/>
              </a:ext>
            </a:extLst>
          </p:cNvPr>
          <p:cNvSpPr>
            <a:spLocks noGrp="1"/>
          </p:cNvSpPr>
          <p:nvPr>
            <p:ph idx="1"/>
          </p:nvPr>
        </p:nvSpPr>
        <p:spPr>
          <a:xfrm>
            <a:off x="4365399" y="2955920"/>
            <a:ext cx="7492181" cy="3274183"/>
          </a:xfrm>
        </p:spPr>
        <p:txBody>
          <a:bodyPr anchor="ctr">
            <a:noAutofit/>
          </a:bodyPr>
          <a:lstStyle/>
          <a:p>
            <a:pPr>
              <a:lnSpc>
                <a:spcPct val="91000"/>
              </a:lnSpc>
            </a:pPr>
            <a:r>
              <a:rPr lang="es-MX" sz="2200"/>
              <a:t>Los impactos locales del cambio climático ya se están sintiendo y se ven agravados por prácticas locales. A pesar de esto, las agencias estatales y federales han tenido éxito en la gestión de riesgos de huracanes, aunque se necesita una mayor conciencia y acción a nivel regional. </a:t>
            </a:r>
          </a:p>
          <a:p>
            <a:pPr>
              <a:lnSpc>
                <a:spcPct val="91000"/>
              </a:lnSpc>
            </a:pPr>
            <a:r>
              <a:rPr lang="es-MX" sz="2200"/>
              <a:t>Se utilizó una metodología de investigación-acción que incluyó entrevistas y talleres locales para analizar las opiniones y acciones de los actores políticos en cada centro urbano, con el objetivo de abordar estos desafíos y fomentar la colaboración entre la sociedad civil y el gobierno.</a:t>
            </a:r>
          </a:p>
        </p:txBody>
      </p:sp>
    </p:spTree>
    <p:extLst>
      <p:ext uri="{BB962C8B-B14F-4D97-AF65-F5344CB8AC3E}">
        <p14:creationId xmlns:p14="http://schemas.microsoft.com/office/powerpoint/2010/main" val="2929511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45B42B6-26F8-4E25-839B-FB38F13BEF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79051A8-F578-8C66-E2C6-788018B6090E}"/>
              </a:ext>
            </a:extLst>
          </p:cNvPr>
          <p:cNvSpPr>
            <a:spLocks noGrp="1"/>
          </p:cNvSpPr>
          <p:nvPr>
            <p:ph type="title"/>
          </p:nvPr>
        </p:nvSpPr>
        <p:spPr>
          <a:xfrm>
            <a:off x="960120" y="317814"/>
            <a:ext cx="10268712" cy="1700784"/>
          </a:xfrm>
        </p:spPr>
        <p:txBody>
          <a:bodyPr>
            <a:normAutofit/>
          </a:bodyPr>
          <a:lstStyle/>
          <a:p>
            <a:r>
              <a:rPr lang="es-MX" sz="6100"/>
              <a:t>Análisis del caso de estudio</a:t>
            </a:r>
          </a:p>
        </p:txBody>
      </p:sp>
      <p:sp>
        <p:nvSpPr>
          <p:cNvPr id="3" name="Marcador de contenido 2">
            <a:extLst>
              <a:ext uri="{FF2B5EF4-FFF2-40B4-BE49-F238E27FC236}">
                <a16:creationId xmlns:a16="http://schemas.microsoft.com/office/drawing/2014/main" id="{491C55EA-D7E5-1ACA-D13E-CB0FB67F698E}"/>
              </a:ext>
            </a:extLst>
          </p:cNvPr>
          <p:cNvSpPr>
            <a:spLocks noGrp="1"/>
          </p:cNvSpPr>
          <p:nvPr>
            <p:ph idx="1"/>
          </p:nvPr>
        </p:nvSpPr>
        <p:spPr>
          <a:xfrm>
            <a:off x="960120" y="2587752"/>
            <a:ext cx="5869303" cy="3593592"/>
          </a:xfrm>
        </p:spPr>
        <p:txBody>
          <a:bodyPr>
            <a:normAutofit/>
          </a:bodyPr>
          <a:lstStyle/>
          <a:p>
            <a:pPr>
              <a:lnSpc>
                <a:spcPct val="91000"/>
              </a:lnSpc>
            </a:pPr>
            <a:r>
              <a:rPr lang="es-MX"/>
              <a:t>Para cada caso se describen las trayectorias de desarrollo y las interacciones percibidas con el cambio climático. </a:t>
            </a:r>
          </a:p>
          <a:p>
            <a:pPr>
              <a:lnSpc>
                <a:spcPct val="91000"/>
              </a:lnSpc>
            </a:pPr>
            <a:r>
              <a:rPr lang="es-MX"/>
              <a:t>Se identifican innovaciones, desde matices hasta alternativas completas, y se evalúa la capacidad de los actores de la sociedad civil para promover dichas innovaciones.</a:t>
            </a:r>
          </a:p>
        </p:txBody>
      </p:sp>
      <p:pic>
        <p:nvPicPr>
          <p:cNvPr id="5" name="Picture 4" descr="Bombilla en fondo amarillo con rayos de luz y cable pintados">
            <a:extLst>
              <a:ext uri="{FF2B5EF4-FFF2-40B4-BE49-F238E27FC236}">
                <a16:creationId xmlns:a16="http://schemas.microsoft.com/office/drawing/2014/main" id="{0C85300F-93E3-8A66-0AD2-E3C683BF8570}"/>
              </a:ext>
            </a:extLst>
          </p:cNvPr>
          <p:cNvPicPr>
            <a:picLocks noChangeAspect="1"/>
          </p:cNvPicPr>
          <p:nvPr/>
        </p:nvPicPr>
        <p:blipFill rotWithShape="1">
          <a:blip r:embed="rId2"/>
          <a:srcRect l="37679" r="1" b="1"/>
          <a:stretch/>
        </p:blipFill>
        <p:spPr>
          <a:xfrm>
            <a:off x="7537704" y="2264989"/>
            <a:ext cx="4654296" cy="4593011"/>
          </a:xfrm>
          <a:prstGeom prst="rect">
            <a:avLst/>
          </a:prstGeom>
        </p:spPr>
      </p:pic>
    </p:spTree>
    <p:extLst>
      <p:ext uri="{BB962C8B-B14F-4D97-AF65-F5344CB8AC3E}">
        <p14:creationId xmlns:p14="http://schemas.microsoft.com/office/powerpoint/2010/main" val="702536155"/>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59F80C0-2893-A980-F5F0-330FD52E5B7A}"/>
              </a:ext>
            </a:extLst>
          </p:cNvPr>
          <p:cNvPicPr>
            <a:picLocks noChangeAspect="1"/>
          </p:cNvPicPr>
          <p:nvPr/>
        </p:nvPicPr>
        <p:blipFill rotWithShape="1">
          <a:blip r:embed="rId2"/>
          <a:srcRect t="19597" r="-1" b="35391"/>
          <a:stretch/>
        </p:blipFill>
        <p:spPr>
          <a:xfrm>
            <a:off x="1524" y="10"/>
            <a:ext cx="12188952" cy="6857990"/>
          </a:xfrm>
          <a:prstGeom prst="rect">
            <a:avLst/>
          </a:prstGeom>
        </p:spPr>
      </p:pic>
      <p:sp>
        <p:nvSpPr>
          <p:cNvPr id="11" name="Rectangle 10">
            <a:extLst>
              <a:ext uri="{FF2B5EF4-FFF2-40B4-BE49-F238E27FC236}">
                <a16:creationId xmlns:a16="http://schemas.microsoft.com/office/drawing/2014/main" id="{B7B54865-0417-4422-B63B-3E74C04CD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1" y="664432"/>
            <a:ext cx="6096000" cy="206085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3FA4F64-A9F8-68E9-95C5-BC2B1787D57F}"/>
              </a:ext>
            </a:extLst>
          </p:cNvPr>
          <p:cNvSpPr>
            <a:spLocks noGrp="1"/>
          </p:cNvSpPr>
          <p:nvPr>
            <p:ph type="title"/>
          </p:nvPr>
        </p:nvSpPr>
        <p:spPr>
          <a:xfrm>
            <a:off x="6677023" y="990599"/>
            <a:ext cx="4857751" cy="1563989"/>
          </a:xfrm>
        </p:spPr>
        <p:txBody>
          <a:bodyPr>
            <a:normAutofit/>
          </a:bodyPr>
          <a:lstStyle/>
          <a:p>
            <a:r>
              <a:rPr lang="es-MX"/>
              <a:t>Cancún</a:t>
            </a:r>
          </a:p>
        </p:txBody>
      </p:sp>
      <p:sp>
        <p:nvSpPr>
          <p:cNvPr id="13" name="Rectangle 12">
            <a:extLst>
              <a:ext uri="{FF2B5EF4-FFF2-40B4-BE49-F238E27FC236}">
                <a16:creationId xmlns:a16="http://schemas.microsoft.com/office/drawing/2014/main" id="{4815D795-EBA0-4245-89F8-B459481683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1" y="2727295"/>
            <a:ext cx="6096000" cy="34563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A7753FEB-708A-23F3-F856-9B2EA7CE05CB}"/>
              </a:ext>
            </a:extLst>
          </p:cNvPr>
          <p:cNvSpPr>
            <a:spLocks noGrp="1"/>
          </p:cNvSpPr>
          <p:nvPr>
            <p:ph idx="1"/>
          </p:nvPr>
        </p:nvSpPr>
        <p:spPr>
          <a:xfrm>
            <a:off x="6677024" y="3071909"/>
            <a:ext cx="4924426" cy="2795492"/>
          </a:xfrm>
        </p:spPr>
        <p:txBody>
          <a:bodyPr vert="horz" lIns="91440" tIns="45720" rIns="91440" bIns="45720" rtlCol="0">
            <a:normAutofit/>
          </a:bodyPr>
          <a:lstStyle/>
          <a:p>
            <a:pPr>
              <a:lnSpc>
                <a:spcPct val="91000"/>
              </a:lnSpc>
            </a:pPr>
            <a:r>
              <a:rPr lang="es-MX" sz="1400"/>
              <a:t>En 1974, se designó para ser un centro de turismo masivo en donde la población aumentó rápidamente.</a:t>
            </a:r>
          </a:p>
          <a:p>
            <a:pPr>
              <a:lnSpc>
                <a:spcPct val="91000"/>
              </a:lnSpc>
            </a:pPr>
            <a:r>
              <a:rPr lang="es-MX" sz="1400"/>
              <a:t>Se convirtió en una zona masiva comercial y empresarial llena de crimen, drogas, consumismo, alcoholismo y desigualdad extrema.</a:t>
            </a:r>
          </a:p>
          <a:p>
            <a:pPr>
              <a:lnSpc>
                <a:spcPct val="91000"/>
              </a:lnSpc>
            </a:pPr>
            <a:r>
              <a:rPr lang="es-MX" sz="1400"/>
              <a:t>La deforestación ha aumentado temperaturas, reducido humedad y contribuido a la erosión de la playa.</a:t>
            </a:r>
          </a:p>
          <a:p>
            <a:pPr>
              <a:lnSpc>
                <a:spcPct val="91000"/>
              </a:lnSpc>
            </a:pPr>
            <a:r>
              <a:rPr lang="es-MX" sz="1400"/>
              <a:t>Recuperación rápida en zonas hoteleras a diferencia del resto de la población</a:t>
            </a:r>
          </a:p>
          <a:p>
            <a:pPr>
              <a:lnSpc>
                <a:spcPct val="91000"/>
              </a:lnSpc>
            </a:pPr>
            <a:endParaRPr lang="es-MX" sz="1400"/>
          </a:p>
          <a:p>
            <a:pPr>
              <a:lnSpc>
                <a:spcPct val="91000"/>
              </a:lnSpc>
            </a:pPr>
            <a:endParaRPr lang="es-MX" sz="1400"/>
          </a:p>
        </p:txBody>
      </p:sp>
    </p:spTree>
    <p:extLst>
      <p:ext uri="{BB962C8B-B14F-4D97-AF65-F5344CB8AC3E}">
        <p14:creationId xmlns:p14="http://schemas.microsoft.com/office/powerpoint/2010/main" val="12174234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00" name="Rectangle 3095">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EFBD531-5D20-111F-632C-747CF654FA5A}"/>
              </a:ext>
            </a:extLst>
          </p:cNvPr>
          <p:cNvSpPr>
            <a:spLocks noGrp="1"/>
          </p:cNvSpPr>
          <p:nvPr>
            <p:ph type="title"/>
          </p:nvPr>
        </p:nvSpPr>
        <p:spPr>
          <a:xfrm>
            <a:off x="960120" y="317814"/>
            <a:ext cx="10268712" cy="1700784"/>
          </a:xfrm>
        </p:spPr>
        <p:txBody>
          <a:bodyPr>
            <a:normAutofit/>
          </a:bodyPr>
          <a:lstStyle/>
          <a:p>
            <a:r>
              <a:rPr lang="es-MX"/>
              <a:t>PLAYA DEL CARMEN</a:t>
            </a:r>
          </a:p>
        </p:txBody>
      </p:sp>
      <p:sp>
        <p:nvSpPr>
          <p:cNvPr id="3101" name="Rectangle 3097">
            <a:extLst>
              <a:ext uri="{FF2B5EF4-FFF2-40B4-BE49-F238E27FC236}">
                <a16:creationId xmlns:a16="http://schemas.microsoft.com/office/drawing/2014/main" id="{27248369-464E-49D1-91FC-BC34A50A6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264989"/>
            <a:ext cx="12188952" cy="39521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Qué Hacer en Playa del Carmen | Naturaleza, Playas y Compras">
            <a:extLst>
              <a:ext uri="{FF2B5EF4-FFF2-40B4-BE49-F238E27FC236}">
                <a16:creationId xmlns:a16="http://schemas.microsoft.com/office/drawing/2014/main" id="{9F1CC8CD-A9C1-F91C-0FCB-FBFCB246A23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769" r="13475"/>
          <a:stretch/>
        </p:blipFill>
        <p:spPr bwMode="auto">
          <a:xfrm>
            <a:off x="-3048" y="2264988"/>
            <a:ext cx="4370832" cy="3952189"/>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0B7F98C8-5F3E-841B-8270-3E1F7279577E}"/>
              </a:ext>
            </a:extLst>
          </p:cNvPr>
          <p:cNvSpPr>
            <a:spLocks noGrp="1"/>
          </p:cNvSpPr>
          <p:nvPr>
            <p:ph idx="1"/>
          </p:nvPr>
        </p:nvSpPr>
        <p:spPr>
          <a:xfrm>
            <a:off x="4586748" y="2587625"/>
            <a:ext cx="7433187" cy="3317875"/>
          </a:xfrm>
        </p:spPr>
        <p:txBody>
          <a:bodyPr anchor="ctr">
            <a:noAutofit/>
          </a:bodyPr>
          <a:lstStyle/>
          <a:p>
            <a:pPr>
              <a:lnSpc>
                <a:spcPct val="91000"/>
              </a:lnSpc>
            </a:pPr>
            <a:r>
              <a:rPr lang="es-MX" sz="1800"/>
              <a:t>Ha pasado rápidamente de ser un pequeño pueblo costero a un destino turístico con una población que supera los 200.000 habitantes. Este rápido crecimiento, ha presentado numerosos desafíos y actualmente enfrenta diversas amenazas ambientales. </a:t>
            </a:r>
          </a:p>
          <a:p>
            <a:pPr>
              <a:lnSpc>
                <a:spcPct val="91000"/>
              </a:lnSpc>
            </a:pPr>
            <a:r>
              <a:rPr lang="es-MX" sz="1800"/>
              <a:t>La respuesta de la ciudad al cambio climático se centra principalmente en esfuerzos de resiliencia, ya que el apoyo del gobierno a las iniciativas de cambio climático es limitado. </a:t>
            </a:r>
          </a:p>
          <a:p>
            <a:pPr>
              <a:lnSpc>
                <a:spcPct val="91000"/>
              </a:lnSpc>
            </a:pPr>
            <a:r>
              <a:rPr lang="es-MX" sz="1800"/>
              <a:t>En general, el predominio del capitalismo extractivo corporativo y local da forma a su enfoque de adaptación, con un enfoque en mantenerse como lo han hecho hasta ahora y el crecimiento económico, aunque con algunos esfuerzos para abordar las preocupaciones ambientales.</a:t>
            </a:r>
          </a:p>
        </p:txBody>
      </p:sp>
    </p:spTree>
    <p:extLst>
      <p:ext uri="{BB962C8B-B14F-4D97-AF65-F5344CB8AC3E}">
        <p14:creationId xmlns:p14="http://schemas.microsoft.com/office/powerpoint/2010/main" val="938063618"/>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45B42B6-26F8-4E25-839B-FB38F13BEF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0574A24-92DB-BE7B-4499-C9606DFD8EC9}"/>
              </a:ext>
            </a:extLst>
          </p:cNvPr>
          <p:cNvSpPr>
            <a:spLocks noGrp="1"/>
          </p:cNvSpPr>
          <p:nvPr>
            <p:ph type="title"/>
          </p:nvPr>
        </p:nvSpPr>
        <p:spPr>
          <a:xfrm>
            <a:off x="960120" y="317814"/>
            <a:ext cx="10268712" cy="1700784"/>
          </a:xfrm>
        </p:spPr>
        <p:txBody>
          <a:bodyPr>
            <a:normAutofit/>
          </a:bodyPr>
          <a:lstStyle/>
          <a:p>
            <a:r>
              <a:rPr lang="es-MX"/>
              <a:t>Tulum</a:t>
            </a:r>
          </a:p>
        </p:txBody>
      </p:sp>
      <p:sp>
        <p:nvSpPr>
          <p:cNvPr id="3" name="Marcador de contenido 2">
            <a:extLst>
              <a:ext uri="{FF2B5EF4-FFF2-40B4-BE49-F238E27FC236}">
                <a16:creationId xmlns:a16="http://schemas.microsoft.com/office/drawing/2014/main" id="{AF505689-FBCD-5247-46BF-70C91ECDA790}"/>
              </a:ext>
            </a:extLst>
          </p:cNvPr>
          <p:cNvSpPr>
            <a:spLocks noGrp="1"/>
          </p:cNvSpPr>
          <p:nvPr>
            <p:ph idx="1"/>
          </p:nvPr>
        </p:nvSpPr>
        <p:spPr>
          <a:xfrm>
            <a:off x="960120" y="2587752"/>
            <a:ext cx="5869303" cy="3593592"/>
          </a:xfrm>
        </p:spPr>
        <p:txBody>
          <a:bodyPr vert="horz" lIns="91440" tIns="45720" rIns="91440" bIns="45720" rtlCol="0" anchor="t">
            <a:normAutofit/>
          </a:bodyPr>
          <a:lstStyle/>
          <a:p>
            <a:pPr>
              <a:lnSpc>
                <a:spcPct val="91000"/>
              </a:lnSpc>
            </a:pPr>
            <a:r>
              <a:rPr lang="es-MX" sz="1800"/>
              <a:t>En los 70s inició como un ejido para granjeros, pero para 2004 había 53 hoteles con 1235 habitaciones y una población permanente de 1000 personas.</a:t>
            </a:r>
          </a:p>
          <a:p>
            <a:pPr>
              <a:lnSpc>
                <a:spcPct val="91000"/>
              </a:lnSpc>
            </a:pPr>
            <a:r>
              <a:rPr lang="es-MX" sz="1800"/>
              <a:t>Dos perspectivas diferentes: valores mayas con desarrollo sustentable y alternativo y urbanización con campos de golf.</a:t>
            </a:r>
          </a:p>
          <a:p>
            <a:pPr>
              <a:lnSpc>
                <a:spcPct val="91000"/>
              </a:lnSpc>
            </a:pPr>
            <a:r>
              <a:rPr lang="es-MX" sz="1800"/>
              <a:t>Mayor actividad de huracanes, temperaturas más altas, deforestación de manglares y rápida urbanización.</a:t>
            </a:r>
          </a:p>
          <a:p>
            <a:pPr>
              <a:lnSpc>
                <a:spcPct val="91000"/>
              </a:lnSpc>
            </a:pPr>
            <a:r>
              <a:rPr lang="es-MX" sz="1800"/>
              <a:t>Mentalidad de silencio y cumplimiento en vez de una resistencia.</a:t>
            </a:r>
          </a:p>
          <a:p>
            <a:pPr>
              <a:lnSpc>
                <a:spcPct val="91000"/>
              </a:lnSpc>
            </a:pPr>
            <a:endParaRPr lang="es-MX" sz="1800"/>
          </a:p>
        </p:txBody>
      </p:sp>
      <p:pic>
        <p:nvPicPr>
          <p:cNvPr id="4" name="Picture 3">
            <a:extLst>
              <a:ext uri="{FF2B5EF4-FFF2-40B4-BE49-F238E27FC236}">
                <a16:creationId xmlns:a16="http://schemas.microsoft.com/office/drawing/2014/main" id="{A0EDDB6E-6F95-8E7C-149B-487A6688A390}"/>
              </a:ext>
            </a:extLst>
          </p:cNvPr>
          <p:cNvPicPr>
            <a:picLocks noChangeAspect="1"/>
          </p:cNvPicPr>
          <p:nvPr/>
        </p:nvPicPr>
        <p:blipFill rotWithShape="1">
          <a:blip r:embed="rId2"/>
          <a:srcRect t="22450" r="-2" b="3536"/>
          <a:stretch/>
        </p:blipFill>
        <p:spPr>
          <a:xfrm>
            <a:off x="7537704" y="2264989"/>
            <a:ext cx="4654296" cy="4593011"/>
          </a:xfrm>
          <a:prstGeom prst="rect">
            <a:avLst/>
          </a:prstGeom>
        </p:spPr>
      </p:pic>
    </p:spTree>
    <p:extLst>
      <p:ext uri="{BB962C8B-B14F-4D97-AF65-F5344CB8AC3E}">
        <p14:creationId xmlns:p14="http://schemas.microsoft.com/office/powerpoint/2010/main" val="616059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10" name="Rectangle 410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1" name="Rectangle 4104">
            <a:extLst>
              <a:ext uri="{FF2B5EF4-FFF2-40B4-BE49-F238E27FC236}">
                <a16:creationId xmlns:a16="http://schemas.microsoft.com/office/drawing/2014/main" id="{725EFA61-F0F8-4F4A-B750-81EE924F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344" y="0"/>
            <a:ext cx="7534655"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2E36404-A8E8-65EC-48A6-3A6CE0C17356}"/>
              </a:ext>
            </a:extLst>
          </p:cNvPr>
          <p:cNvSpPr>
            <a:spLocks noGrp="1"/>
          </p:cNvSpPr>
          <p:nvPr>
            <p:ph type="title"/>
          </p:nvPr>
        </p:nvSpPr>
        <p:spPr>
          <a:xfrm>
            <a:off x="4955458" y="281594"/>
            <a:ext cx="5927576" cy="1701800"/>
          </a:xfrm>
        </p:spPr>
        <p:txBody>
          <a:bodyPr>
            <a:normAutofit/>
          </a:bodyPr>
          <a:lstStyle/>
          <a:p>
            <a:r>
              <a:rPr lang="es-MX"/>
              <a:t>Mahahual</a:t>
            </a:r>
          </a:p>
        </p:txBody>
      </p:sp>
      <p:pic>
        <p:nvPicPr>
          <p:cNvPr id="4098" name="Picture 2" descr="Mahahual | Una región única en el mundo">
            <a:extLst>
              <a:ext uri="{FF2B5EF4-FFF2-40B4-BE49-F238E27FC236}">
                <a16:creationId xmlns:a16="http://schemas.microsoft.com/office/drawing/2014/main" id="{0719A262-8808-D324-8BFD-422998B461F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6054" r="25746"/>
          <a:stretch/>
        </p:blipFill>
        <p:spPr bwMode="auto">
          <a:xfrm>
            <a:off x="20" y="10"/>
            <a:ext cx="4657324" cy="6857990"/>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1BFFB2E1-A75A-E535-30ED-2DFFB42E0C83}"/>
              </a:ext>
            </a:extLst>
          </p:cNvPr>
          <p:cNvSpPr>
            <a:spLocks noGrp="1"/>
          </p:cNvSpPr>
          <p:nvPr>
            <p:ph idx="1"/>
          </p:nvPr>
        </p:nvSpPr>
        <p:spPr>
          <a:xfrm>
            <a:off x="4955458" y="2462981"/>
            <a:ext cx="7005484" cy="3718744"/>
          </a:xfrm>
        </p:spPr>
        <p:txBody>
          <a:bodyPr anchor="t">
            <a:noAutofit/>
          </a:bodyPr>
          <a:lstStyle/>
          <a:p>
            <a:pPr>
              <a:lnSpc>
                <a:spcPct val="91000"/>
              </a:lnSpc>
            </a:pPr>
            <a:r>
              <a:rPr lang="es-MX" sz="1800"/>
              <a:t>Cuenta con una población de alrededor de 500 habitantes, compuesta principalmente por inmigrantes de México y el extranjero. El cambio de la pesca al turismo como base económica provocó una rápida inmigración y especulación de tierras, quedando sólo unas pocas familias originales entre la población inmigrante. La construcción de la terminal de cruceros provocó un auge económico, pero el impacto directo del huracán Dean en agosto de 2007 y el posterior cierre de la terminal paralizaron la economía local. </a:t>
            </a:r>
          </a:p>
          <a:p>
            <a:pPr>
              <a:lnSpc>
                <a:spcPct val="91000"/>
              </a:lnSpc>
            </a:pPr>
            <a:r>
              <a:rPr lang="es-MX" sz="1800"/>
              <a:t>El cambio climático se consideraba principalmente en términos de riesgo de huracanes, lo que obstaculizaba la planificación a largo plazo, y la responsabilidad de la adaptación a menudo recaía en empresas individuales y autoridades regionales y federales en lugar de en el consejo local. Después del huracán Dean, comenzó a surgir una identidad compartida, fomentando el potencial para la acción colectiva.</a:t>
            </a:r>
          </a:p>
        </p:txBody>
      </p:sp>
    </p:spTree>
    <p:extLst>
      <p:ext uri="{BB962C8B-B14F-4D97-AF65-F5344CB8AC3E}">
        <p14:creationId xmlns:p14="http://schemas.microsoft.com/office/powerpoint/2010/main" val="426078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3DC4EC-92F8-B631-C9C8-84F56D5EBC83}"/>
              </a:ext>
            </a:extLst>
          </p:cNvPr>
          <p:cNvSpPr>
            <a:spLocks noGrp="1"/>
          </p:cNvSpPr>
          <p:nvPr>
            <p:ph type="title"/>
          </p:nvPr>
        </p:nvSpPr>
        <p:spPr/>
        <p:txBody>
          <a:bodyPr/>
          <a:lstStyle/>
          <a:p>
            <a:r>
              <a:rPr lang="es-MX"/>
              <a:t>Conclusiones</a:t>
            </a:r>
          </a:p>
        </p:txBody>
      </p:sp>
      <p:sp>
        <p:nvSpPr>
          <p:cNvPr id="3" name="Marcador de contenido 2">
            <a:extLst>
              <a:ext uri="{FF2B5EF4-FFF2-40B4-BE49-F238E27FC236}">
                <a16:creationId xmlns:a16="http://schemas.microsoft.com/office/drawing/2014/main" id="{14089D43-B385-B560-6963-B5DA945A5DA1}"/>
              </a:ext>
            </a:extLst>
          </p:cNvPr>
          <p:cNvSpPr>
            <a:spLocks noGrp="1"/>
          </p:cNvSpPr>
          <p:nvPr>
            <p:ph idx="1"/>
          </p:nvPr>
        </p:nvSpPr>
        <p:spPr/>
        <p:txBody>
          <a:bodyPr vert="horz" lIns="91440" tIns="45720" rIns="91440" bIns="45720" rtlCol="0" anchor="t">
            <a:normAutofit fontScale="92500" lnSpcReduction="10000"/>
          </a:bodyPr>
          <a:lstStyle/>
          <a:p>
            <a:r>
              <a:rPr lang="es-MX"/>
              <a:t>Con la adaptación se promueve resiliencia a través de la transición y transformación.</a:t>
            </a:r>
          </a:p>
          <a:p>
            <a:r>
              <a:rPr lang="es-MX"/>
              <a:t>A pesar de la evidencia del calentamiento global la planeación es mínima.</a:t>
            </a:r>
          </a:p>
          <a:p>
            <a:r>
              <a:rPr lang="es-MX"/>
              <a:t>La población pobre y vulnerable prioriza la oportunidad económica sobre la reducción de riesgo, lo cual genera población migrante.</a:t>
            </a:r>
          </a:p>
          <a:p>
            <a:r>
              <a:rPr lang="es-MX"/>
              <a:t>Las políticas se guían por el valor económico de las zonas.</a:t>
            </a:r>
          </a:p>
          <a:p>
            <a:r>
              <a:rPr lang="es-MX"/>
              <a:t>La resiliencia es el mejor método de adaptación para esta región.</a:t>
            </a:r>
          </a:p>
          <a:p>
            <a:endParaRPr lang="es-MX"/>
          </a:p>
        </p:txBody>
      </p:sp>
    </p:spTree>
    <p:extLst>
      <p:ext uri="{BB962C8B-B14F-4D97-AF65-F5344CB8AC3E}">
        <p14:creationId xmlns:p14="http://schemas.microsoft.com/office/powerpoint/2010/main" val="3076304986"/>
      </p:ext>
    </p:extLst>
  </p:cSld>
  <p:clrMapOvr>
    <a:masterClrMapping/>
  </p:clrMapOvr>
</p:sld>
</file>

<file path=ppt/theme/theme1.xml><?xml version="1.0" encoding="utf-8"?>
<a:theme xmlns:a="http://schemas.openxmlformats.org/drawingml/2006/main" name="JuxtaposeVTI">
  <a:themeElements>
    <a:clrScheme name="AnalogousFromDarkSeedLeftStep">
      <a:dk1>
        <a:srgbClr val="000000"/>
      </a:dk1>
      <a:lt1>
        <a:srgbClr val="FFFFFF"/>
      </a:lt1>
      <a:dk2>
        <a:srgbClr val="412724"/>
      </a:dk2>
      <a:lt2>
        <a:srgbClr val="E8E2E8"/>
      </a:lt2>
      <a:accent1>
        <a:srgbClr val="25B921"/>
      </a:accent1>
      <a:accent2>
        <a:srgbClr val="5BB514"/>
      </a:accent2>
      <a:accent3>
        <a:srgbClr val="96A91E"/>
      </a:accent3>
      <a:accent4>
        <a:srgbClr val="CC9A16"/>
      </a:accent4>
      <a:accent5>
        <a:srgbClr val="E76329"/>
      </a:accent5>
      <a:accent6>
        <a:srgbClr val="D5172C"/>
      </a:accent6>
      <a:hlink>
        <a:srgbClr val="B2733B"/>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JuxtaposeVTI</vt:lpstr>
      <vt:lpstr>Adaptation as urban risk discourse and governance</vt:lpstr>
      <vt:lpstr>iNTRODUCCIÓN</vt:lpstr>
      <vt:lpstr>Políticas y métodos</vt:lpstr>
      <vt:lpstr>Análisis del caso de estudio</vt:lpstr>
      <vt:lpstr>Cancún</vt:lpstr>
      <vt:lpstr>PLAYA DEL CARMEN</vt:lpstr>
      <vt:lpstr>Tulum</vt:lpstr>
      <vt:lpstr>Mahahual</vt:lpstr>
      <vt:lpstr>Conclusiones</vt:lpstr>
      <vt:lpstr>Conclusiones</vt:lpstr>
      <vt:lpstr>Bibliografía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Adaptation as urban risk discourse and governance</dc:title>
  <dc:creator>Carolina Martinez Santiago</dc:creator>
  <cp:revision>2</cp:revision>
  <dcterms:created xsi:type="dcterms:W3CDTF">2023-09-05T21:14:09Z</dcterms:created>
  <dcterms:modified xsi:type="dcterms:W3CDTF">2023-09-06T20:12:43Z</dcterms:modified>
</cp:coreProperties>
</file>

<file path=docProps/thumbnail.jpeg>
</file>